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15"/>
  </p:notes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4BB85-935E-4F4C-ABF0-8C9B770EF4F3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E2D77-7E12-4729-9311-AAF9F166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34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34CA4FE-143B-44E4-B2F6-6E6EA1551352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50031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64DE-7FF9-42E8-B68B-F4005FAECB48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4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5660-C8B0-4010-9E13-742B3E87EE1A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0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0142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167386"/>
          </a:xfrm>
        </p:spPr>
        <p:txBody>
          <a:bodyPr/>
          <a:lstStyle>
            <a:lvl2pPr>
              <a:defRPr i="0"/>
            </a:lvl2pPr>
            <a:lvl4pPr>
              <a:defRPr i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2343A-BC51-48F4-8E0B-492426E5871D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17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C3382-FB5D-4AA6-A195-59F684D92B4A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90632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A500-7AC4-4BF6-BFC8-865C1C716466}" type="datetime1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5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BAD7-809E-4010-97E2-6606C1553495}" type="datetime1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8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5D35-F620-4607-A842-F3AFFDC56442}" type="datetime1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27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C04F-0FE9-48D5-BA5C-E3D215FD942D}" type="datetime1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8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56890E-325F-48A6-952A-857EE95AB512}" type="datetime1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84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DB045D-D438-474A-ADF4-FE5BF66333C3}" type="datetime1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289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91A2D432-4A15-4D19-A778-D62620AA7021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311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Utilization Law</a:t>
            </a:r>
            <a:br>
              <a:rPr lang="en-US" dirty="0" smtClean="0"/>
            </a:br>
            <a:r>
              <a:rPr lang="en-US" dirty="0" smtClean="0"/>
              <a:t>&amp;</a:t>
            </a:r>
            <a:br>
              <a:rPr lang="en-US" dirty="0" smtClean="0"/>
            </a:br>
            <a:r>
              <a:rPr lang="en-US" dirty="0" smtClean="0"/>
              <a:t>Little’s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Software Performance Engineering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Little’s Law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8700" y="1700014"/>
                <a:ext cx="7200900" cy="4753372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Mean Queue length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</m:oMath>
                </a14:m>
                <a:r>
                  <a:rPr lang="en-US" dirty="0" smtClean="0"/>
                  <a:t> is the product of Throughput X and Mean Response Time R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acc>
                  </m:oMath>
                </a14:m>
                <a:endParaRPr lang="en-US" b="0" dirty="0" smtClean="0"/>
              </a:p>
              <a:p>
                <a:r>
                  <a:rPr lang="en-US" dirty="0" smtClean="0"/>
                  <a:t>e.g. Rollercoaster</a:t>
                </a:r>
              </a:p>
              <a:p>
                <a:pPr lvl="1"/>
                <a:r>
                  <a:rPr lang="en-US" dirty="0" smtClean="0"/>
                  <a:t>On average it takes 15 minutes from getting to the back of the line to riding to exit.</a:t>
                </a:r>
              </a:p>
              <a:p>
                <a:pPr lvl="1"/>
                <a:r>
                  <a:rPr lang="en-US" dirty="0" smtClean="0"/>
                  <a:t>The rollercoaster handles 20 riders/hour</a:t>
                </a:r>
                <a:br>
                  <a:rPr lang="en-US" dirty="0" smtClean="0"/>
                </a:br>
                <a:r>
                  <a:rPr lang="en-US" dirty="0" smtClean="0"/>
                  <a:t>(1 rider/3 minutes)</a:t>
                </a:r>
              </a:p>
              <a:p>
                <a:pPr lvl="1"/>
                <a:r>
                  <a:rPr lang="en-US" dirty="0" smtClean="0"/>
                  <a:t>Thus, the mean queue length is:</a:t>
                </a:r>
                <a:br>
                  <a:rPr lang="en-US" dirty="0" smtClean="0"/>
                </a:b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𝑋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dirty="0" smtClean="0"/>
                  <a:t> riders</a:t>
                </a:r>
                <a:endParaRPr lang="en-US" dirty="0"/>
              </a:p>
              <a:p>
                <a:r>
                  <a:rPr lang="en-US" dirty="0" smtClean="0"/>
                  <a:t>e.g. Rollercoaster – should we ride?</a:t>
                </a:r>
              </a:p>
              <a:p>
                <a:pPr lvl="1"/>
                <a:r>
                  <a:rPr lang="en-US" dirty="0"/>
                  <a:t>The rollercoaster handles 20 riders/hour</a:t>
                </a:r>
                <a:br>
                  <a:rPr lang="en-US" dirty="0"/>
                </a:br>
                <a:r>
                  <a:rPr lang="en-US" dirty="0"/>
                  <a:t>(1 rider/3 minutes</a:t>
                </a:r>
                <a:r>
                  <a:rPr lang="en-US" dirty="0" smtClean="0"/>
                  <a:t>)</a:t>
                </a:r>
              </a:p>
              <a:p>
                <a:pPr lvl="1"/>
                <a:r>
                  <a:rPr lang="en-US" dirty="0" smtClean="0"/>
                  <a:t>Queue length is currently 30</a:t>
                </a:r>
              </a:p>
              <a:p>
                <a:pPr lvl="1"/>
                <a:r>
                  <a:rPr lang="en-US" dirty="0" smtClean="0"/>
                  <a:t>Current line is 30 people. (Assume that is average)</a:t>
                </a:r>
              </a:p>
              <a:p>
                <a:pPr lvl="1"/>
                <a:r>
                  <a:rPr lang="en-US" dirty="0" smtClean="0"/>
                  <a:t>How long will we wait?</a:t>
                </a: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0.333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90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minutes</a:t>
                </a:r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8700" y="1700014"/>
                <a:ext cx="7200900" cy="4753372"/>
              </a:xfrm>
              <a:blipFill rotWithShape="0">
                <a:blip r:embed="rId2"/>
                <a:stretch>
                  <a:fillRect l="-339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4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Applied to Single Server Systems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M/M/1 queues</a:t>
                </a:r>
              </a:p>
              <a:p>
                <a:pPr lvl="1"/>
                <a:r>
                  <a:rPr lang="en-US" dirty="0" smtClean="0"/>
                  <a:t>Customer arrival rate is Markovian</a:t>
                </a:r>
              </a:p>
              <a:p>
                <a:pPr lvl="1"/>
                <a:r>
                  <a:rPr lang="en-US" dirty="0" smtClean="0"/>
                  <a:t>Service Rate is Markovian</a:t>
                </a:r>
              </a:p>
              <a:p>
                <a:pPr lvl="1"/>
                <a:r>
                  <a:rPr lang="en-US" dirty="0" smtClean="0"/>
                  <a:t>1 Server</a:t>
                </a:r>
              </a:p>
              <a:p>
                <a:pPr lvl="1"/>
                <a:r>
                  <a:rPr lang="en-US" dirty="0" smtClean="0"/>
                  <a:t>No maximum capacity, infinite customers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dirty="0" smtClean="0"/>
                  <a:t>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dirty="0" smtClean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 smtClean="0"/>
                  <a:t>With </a:t>
                </a:r>
                <a:r>
                  <a:rPr lang="en-US" dirty="0"/>
                  <a:t>a single </a:t>
                </a:r>
                <a:r>
                  <a:rPr lang="en-US" dirty="0" smtClean="0"/>
                  <a:t>server, throughput of the entire system is basically just customer arrival rate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Application of Little’s law with the above assumption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62" t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4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Length of M/M/1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8700" y="1700014"/>
                <a:ext cx="7200900" cy="4639826"/>
              </a:xfrm>
            </p:spPr>
            <p:txBody>
              <a:bodyPr>
                <a:normAutofit fontScale="92500" lnSpcReduction="20000"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num>
                      <m:den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den>
                    </m:f>
                  </m:oMath>
                </a14:m>
                <a:r>
                  <a:rPr lang="en-US" sz="2600" dirty="0" smtClean="0"/>
                  <a:t>	</a:t>
                </a:r>
                <a:r>
                  <a:rPr lang="en-US" sz="2200" dirty="0" smtClean="0"/>
                  <a:t>	</a:t>
                </a:r>
                <a:r>
                  <a:rPr lang="en-US" sz="1600" dirty="0" err="1"/>
                  <a:t>eq</a:t>
                </a:r>
                <a:r>
                  <a:rPr lang="en-US" sz="1600" dirty="0"/>
                  <a:t> 3.8 from the </a:t>
                </a:r>
                <a:r>
                  <a:rPr lang="en-US" sz="1600" dirty="0" smtClean="0"/>
                  <a:t>book, we’ll skip the derivation</a:t>
                </a:r>
                <a:endParaRPr lang="en-US" sz="1600" dirty="0"/>
              </a:p>
              <a:p>
                <a:r>
                  <a:rPr lang="en-US" dirty="0" smtClean="0"/>
                  <a:t>e.g. Web </a:t>
                </a:r>
                <a:r>
                  <a:rPr lang="en-US" dirty="0"/>
                  <a:t>app</a:t>
                </a:r>
              </a:p>
              <a:p>
                <a:pPr lvl="1"/>
                <a:r>
                  <a:rPr lang="en-US" dirty="0"/>
                  <a:t>Customers arrive </a:t>
                </a:r>
                <a:r>
                  <a:rPr lang="en-US" dirty="0" smtClean="0"/>
                  <a:t>1 </a:t>
                </a:r>
                <a:r>
                  <a:rPr lang="en-US" dirty="0"/>
                  <a:t>per second,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 smtClean="0"/>
                  <a:t>=1 </a:t>
                </a:r>
                <a:r>
                  <a:rPr lang="en-US" dirty="0"/>
                  <a:t>c/s</a:t>
                </a:r>
              </a:p>
              <a:p>
                <a:pPr lvl="1"/>
                <a:r>
                  <a:rPr lang="en-US" dirty="0" err="1"/>
                  <a:t>Webapp</a:t>
                </a:r>
                <a:r>
                  <a:rPr lang="en-US" dirty="0"/>
                  <a:t> processes them at 8 per second,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US" dirty="0"/>
                  <a:t> c/s</a:t>
                </a:r>
              </a:p>
              <a:p>
                <a:pPr lvl="1"/>
                <a:r>
                  <a:rPr lang="en-US" dirty="0"/>
                  <a:t>Traffic intensity: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12.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5%</m:t>
                    </m:r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/>
                  <a:t>Mean queue length: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875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0.142</m:t>
                    </m:r>
                  </m:oMath>
                </a14:m>
                <a:endParaRPr lang="en-US" dirty="0" smtClean="0"/>
              </a:p>
              <a:p>
                <a:r>
                  <a:rPr lang="en-US" dirty="0"/>
                  <a:t>e.g. Busy Web app</a:t>
                </a:r>
              </a:p>
              <a:p>
                <a:pPr lvl="1"/>
                <a:r>
                  <a:rPr lang="en-US" dirty="0"/>
                  <a:t>Customers arrive </a:t>
                </a:r>
                <a:r>
                  <a:rPr lang="en-US" dirty="0" smtClean="0"/>
                  <a:t>6 </a:t>
                </a:r>
                <a:r>
                  <a:rPr lang="en-US" dirty="0"/>
                  <a:t>per second,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 smtClean="0"/>
                  <a:t>=6 </a:t>
                </a:r>
                <a:r>
                  <a:rPr lang="en-US" dirty="0"/>
                  <a:t>c/s</a:t>
                </a:r>
              </a:p>
              <a:p>
                <a:pPr lvl="1"/>
                <a:r>
                  <a:rPr lang="en-US" dirty="0" err="1"/>
                  <a:t>Webapp</a:t>
                </a:r>
                <a:r>
                  <a:rPr lang="en-US" dirty="0"/>
                  <a:t> processes them at </a:t>
                </a:r>
                <a:r>
                  <a:rPr lang="en-US" dirty="0" smtClean="0"/>
                  <a:t>8 </a:t>
                </a:r>
                <a:r>
                  <a:rPr lang="en-US" dirty="0"/>
                  <a:t>per second,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US" dirty="0"/>
                  <a:t> c/s</a:t>
                </a:r>
              </a:p>
              <a:p>
                <a:pPr lvl="1"/>
                <a:r>
                  <a:rPr lang="en-US" dirty="0"/>
                  <a:t>Traffic intensity: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=75%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 smtClean="0"/>
                  <a:t>Mean queue length: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0.75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0.25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 smtClean="0"/>
                  <a:t>So our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 smtClean="0"/>
                  <a:t> increased by 6x, but our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</m:oMath>
                </a14:m>
                <a:r>
                  <a:rPr lang="en-US" dirty="0" smtClean="0"/>
                  <a:t> increased by 21x!!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8700" y="1700014"/>
                <a:ext cx="7200900" cy="4639826"/>
              </a:xfrm>
              <a:blipFill rotWithShape="0">
                <a:blip r:embed="rId2"/>
                <a:stretch>
                  <a:fillRect l="-762" t="-3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2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8700" y="5216620"/>
                <a:ext cx="7200900" cy="1630680"/>
              </a:xfrm>
            </p:spPr>
            <p:txBody>
              <a:bodyPr/>
              <a:lstStyle/>
              <a:p>
                <a:r>
                  <a:rPr lang="en-US" dirty="0" smtClean="0"/>
                  <a:t>For this chart, assume that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 smtClean="0"/>
                  <a:t>1 so that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</m:acc>
                  </m:oMath>
                </a14:m>
                <a:endParaRPr lang="en-US" dirty="0" smtClean="0">
                  <a:ea typeface="Cambria Math" panose="02040503050406030204" pitchFamily="18" charset="0"/>
                </a:endParaRPr>
              </a:p>
              <a:p>
                <a:r>
                  <a:rPr lang="en-US" dirty="0" smtClean="0"/>
                  <a:t>Load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dirty="0" smtClean="0"/>
                  <a:t>, or U if jobs are never lost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8700" y="5216620"/>
                <a:ext cx="7200900" cy="1630680"/>
              </a:xfrm>
              <a:blipFill rotWithShape="0">
                <a:blip r:embed="rId2"/>
                <a:stretch>
                  <a:fillRect l="-762" t="-33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6" y="0"/>
            <a:ext cx="8565424" cy="521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67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analysis thus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define metrics for each system to measure performance</a:t>
            </a:r>
          </a:p>
          <a:p>
            <a:r>
              <a:rPr lang="en-US" dirty="0" smtClean="0"/>
              <a:t>We use the exponential distribution </a:t>
            </a:r>
          </a:p>
          <a:p>
            <a:pPr lvl="1"/>
            <a:r>
              <a:rPr lang="en-US" dirty="0" smtClean="0"/>
              <a:t>To analyze inter-arrival times in a Markovian stochastic system</a:t>
            </a:r>
          </a:p>
          <a:p>
            <a:pPr lvl="1"/>
            <a:r>
              <a:rPr lang="en-US" dirty="0" smtClean="0"/>
              <a:t>For a single random variable, e.g. “customers arriving”</a:t>
            </a:r>
          </a:p>
          <a:p>
            <a:r>
              <a:rPr lang="en-US" dirty="0" smtClean="0"/>
              <a:t>…but real systems have multiple random variables interacting!</a:t>
            </a:r>
          </a:p>
          <a:p>
            <a:pPr lvl="1"/>
            <a:r>
              <a:rPr lang="en-US" dirty="0" smtClean="0"/>
              <a:t>Servers behave randomly</a:t>
            </a:r>
          </a:p>
          <a:p>
            <a:pPr lvl="1"/>
            <a:r>
              <a:rPr lang="en-US" dirty="0" smtClean="0"/>
              <a:t>Customers behave randomly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2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Arrival Rate &amp; Service Rate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8700" y="1700014"/>
                <a:ext cx="7200900" cy="475337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Arrival rate: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/>
                      <m:t>λ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The rate at which jobs (“customers”) are entering the system</a:t>
                </a:r>
              </a:p>
              <a:p>
                <a:pPr lvl="1"/>
                <a:r>
                  <a:rPr lang="en-US" dirty="0"/>
                  <a:t>Can be constant, or a parameter to exponential distribution</a:t>
                </a:r>
              </a:p>
              <a:p>
                <a:pPr lvl="1"/>
                <a:r>
                  <a:rPr lang="en-US" dirty="0" smtClean="0"/>
                  <a:t>e.g. “We get 60 customers per hour”</a:t>
                </a:r>
              </a:p>
              <a:p>
                <a:r>
                  <a:rPr lang="en-US" dirty="0" smtClean="0"/>
                  <a:t>Mean inter-arrival time: 1/</a:t>
                </a:r>
                <a:r>
                  <a:rPr lang="el-GR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/>
                      <m:t>λ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e.g. “We get a new customer every minute”</a:t>
                </a:r>
              </a:p>
              <a:p>
                <a:r>
                  <a:rPr lang="en-US" dirty="0" smtClean="0"/>
                  <a:t>Service rate: µ</a:t>
                </a:r>
              </a:p>
              <a:p>
                <a:pPr lvl="1"/>
                <a:r>
                  <a:rPr lang="en-US" dirty="0" smtClean="0"/>
                  <a:t>The rate at which our server handles jobs</a:t>
                </a:r>
              </a:p>
              <a:p>
                <a:pPr lvl="1"/>
                <a:r>
                  <a:rPr lang="en-US" dirty="0" smtClean="0"/>
                  <a:t>Can be constant, or a parameter to exponential distribution</a:t>
                </a:r>
              </a:p>
              <a:p>
                <a:pPr lvl="1"/>
                <a:r>
                  <a:rPr lang="en-US" dirty="0" smtClean="0"/>
                  <a:t>e.g. “We can serve 120 customers per hour”</a:t>
                </a:r>
              </a:p>
              <a:p>
                <a:r>
                  <a:rPr lang="en-US" dirty="0" smtClean="0"/>
                  <a:t>Mean service time: 1/</a:t>
                </a:r>
                <a:r>
                  <a:rPr lang="en-US" dirty="0"/>
                  <a:t> </a:t>
                </a:r>
                <a:r>
                  <a:rPr lang="en-US" dirty="0" smtClean="0"/>
                  <a:t>µ or S</a:t>
                </a:r>
              </a:p>
              <a:p>
                <a:pPr lvl="1"/>
                <a:r>
                  <a:rPr lang="en-US" dirty="0" smtClean="0"/>
                  <a:t>e.g. “We take 2 minutes for every customer”</a:t>
                </a:r>
              </a:p>
              <a:p>
                <a:pPr lvl="1"/>
                <a:endParaRPr lang="en-US" dirty="0" smtClean="0"/>
              </a:p>
              <a:p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8700" y="1700014"/>
                <a:ext cx="7200900" cy="4753372"/>
              </a:xfrm>
              <a:blipFill rotWithShape="0">
                <a:blip r:embed="rId2"/>
                <a:stretch>
                  <a:fillRect l="-762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2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Intensity &amp; Utilization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Traffic intensity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 smtClean="0">
                    <a:ea typeface="Cambria Math" panose="02040503050406030204" pitchFamily="18" charset="0"/>
                  </a:rPr>
                  <a:t>% measure </a:t>
                </a:r>
                <a:r>
                  <a:rPr lang="en-US" dirty="0">
                    <a:ea typeface="Cambria Math" panose="02040503050406030204" pitchFamily="18" charset="0"/>
                  </a:rPr>
                  <a:t>of load on the overall </a:t>
                </a:r>
                <a:r>
                  <a:rPr lang="en-US" dirty="0" smtClean="0">
                    <a:ea typeface="Cambria Math" panose="02040503050406030204" pitchFamily="18" charset="0"/>
                  </a:rPr>
                  <a:t>system</a:t>
                </a:r>
              </a:p>
              <a:p>
                <a:pPr lvl="1"/>
                <a:r>
                  <a:rPr lang="en-US" dirty="0" smtClean="0">
                    <a:ea typeface="Cambria Math" panose="02040503050406030204" pitchFamily="18" charset="0"/>
                  </a:rPr>
                  <a:t>e.g. “Traffic intensity of 50%”</a:t>
                </a:r>
              </a:p>
              <a:p>
                <a:pPr lvl="1"/>
                <a:r>
                  <a:rPr lang="en-US" dirty="0" smtClean="0">
                    <a:ea typeface="Cambria Math" panose="020405030504060302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≥1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, the system cannot keep up with demand</a:t>
                </a:r>
              </a:p>
              <a:p>
                <a:pPr marL="987552" lvl="2" indent="0"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(a lot of our math breaks down in this situation)</a:t>
                </a:r>
              </a:p>
              <a:p>
                <a:r>
                  <a:rPr lang="en-US" dirty="0" smtClean="0"/>
                  <a:t>Utilization U</a:t>
                </a:r>
              </a:p>
              <a:p>
                <a:pPr lvl="1"/>
                <a:r>
                  <a:rPr lang="en-US" dirty="0" smtClean="0"/>
                  <a:t>The proportion of time the server is busy</a:t>
                </a:r>
              </a:p>
              <a:p>
                <a:pPr lvl="1"/>
                <a:r>
                  <a:rPr lang="en-US" dirty="0" smtClean="0"/>
                  <a:t>Maxes out at 100%, or </a:t>
                </a:r>
                <a:r>
                  <a:rPr lang="en-US" i="1" dirty="0" smtClean="0"/>
                  <a:t>saturated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If jobs are never lost,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>
                    <a:ea typeface="Cambria Math" panose="02040503050406030204" pitchFamily="18" charset="0"/>
                  </a:rPr>
                  <a:t>If jobs can be lost,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62" t="-3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Throughput &amp; Queue Length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Throughput: X</a:t>
                </a:r>
              </a:p>
              <a:p>
                <a:pPr lvl="1"/>
                <a:r>
                  <a:rPr lang="en-US" dirty="0" smtClean="0"/>
                  <a:t>The rate at which the entire system processes jobs</a:t>
                </a:r>
              </a:p>
              <a:p>
                <a:pPr lvl="1"/>
                <a:r>
                  <a:rPr lang="en-US" dirty="0" smtClean="0"/>
                  <a:t>(Becomes more complex in multi-service systems)</a:t>
                </a:r>
              </a:p>
              <a:p>
                <a:pPr lvl="1"/>
                <a:r>
                  <a:rPr lang="en-US" dirty="0" smtClean="0"/>
                  <a:t>If jobs can be lost,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X</m:t>
                    </m:r>
                    <m:r>
                      <m:rPr>
                        <m:nor/>
                      </m:rPr>
                      <a:rPr lang="en-US" b="0" i="0" dirty="0" smtClean="0"/>
                      <m:t> </m:t>
                    </m:r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m:rPr>
                        <m:nor/>
                      </m:rP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l-GR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</m:oMath>
                </a14:m>
                <a:endParaRPr lang="en-US" dirty="0" smtClean="0">
                  <a:ea typeface="Cambria Math" panose="02040503050406030204" pitchFamily="18" charset="0"/>
                </a:endParaRPr>
              </a:p>
              <a:p>
                <a:r>
                  <a:rPr lang="en-US" dirty="0" smtClean="0"/>
                  <a:t>Queue Length: n</a:t>
                </a:r>
              </a:p>
              <a:p>
                <a:pPr lvl="1"/>
                <a:r>
                  <a:rPr lang="en-US" dirty="0" smtClean="0"/>
                  <a:t>The number of jobs present in the system</a:t>
                </a:r>
              </a:p>
              <a:p>
                <a:pPr lvl="1"/>
                <a:r>
                  <a:rPr lang="en-US" dirty="0" smtClean="0"/>
                  <a:t>The number of jobs present at a given server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62" t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9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Response Time &amp; Waiting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ea typeface="Cambria Math" panose="02040503050406030204" pitchFamily="18" charset="0"/>
                  </a:rPr>
                  <a:t>Response time: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</m:acc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>
                    <a:ea typeface="Cambria Math" panose="02040503050406030204" pitchFamily="18" charset="0"/>
                  </a:rPr>
                  <a:t>The total period of time from a job’s arrival </a:t>
                </a:r>
                <a:r>
                  <a:rPr lang="en-US" dirty="0" smtClean="0">
                    <a:ea typeface="Cambria Math" panose="02040503050406030204" pitchFamily="18" charset="0"/>
                  </a:rPr>
                  <a:t>to its final processing</a:t>
                </a:r>
                <a:endParaRPr lang="en-US" dirty="0">
                  <a:ea typeface="Cambria Math" panose="02040503050406030204" pitchFamily="18" charset="0"/>
                </a:endParaRPr>
              </a:p>
              <a:p>
                <a:r>
                  <a:rPr lang="en-US" dirty="0" smtClean="0">
                    <a:ea typeface="Cambria Math" panose="02040503050406030204" pitchFamily="18" charset="0"/>
                  </a:rPr>
                  <a:t>Waiting </a:t>
                </a:r>
                <a:r>
                  <a:rPr lang="en-US" dirty="0">
                    <a:ea typeface="Cambria Math" panose="02040503050406030204" pitchFamily="18" charset="0"/>
                  </a:rPr>
                  <a:t>time</a:t>
                </a:r>
              </a:p>
              <a:p>
                <a:pPr lvl="1"/>
                <a:r>
                  <a:rPr lang="en-US" dirty="0">
                    <a:ea typeface="Cambria Math" panose="02040503050406030204" pitchFamily="18" charset="0"/>
                  </a:rPr>
                  <a:t>The time that a job must wait in the queue </a:t>
                </a:r>
                <a:r>
                  <a:rPr lang="en-US" dirty="0" smtClean="0">
                    <a:ea typeface="Cambria Math" panose="02040503050406030204" pitchFamily="18" charset="0"/>
                  </a:rPr>
                  <a:t>until it is served</a:t>
                </a:r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62" t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2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Queuing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FCFS: First Come First Serve</a:t>
            </a:r>
          </a:p>
          <a:p>
            <a:r>
              <a:rPr lang="en-US" dirty="0" smtClean="0"/>
              <a:t>LCFS: Last Come First Serve</a:t>
            </a:r>
          </a:p>
          <a:p>
            <a:pPr lvl="1"/>
            <a:r>
              <a:rPr lang="en-US" dirty="0" smtClean="0"/>
              <a:t>e.g. a stack</a:t>
            </a:r>
          </a:p>
          <a:p>
            <a:r>
              <a:rPr lang="en-US" dirty="0" smtClean="0"/>
              <a:t>LCFSPR: Last Come First Served Preemptive Resume</a:t>
            </a:r>
          </a:p>
          <a:p>
            <a:pPr lvl="1"/>
            <a:r>
              <a:rPr lang="en-US" dirty="0" smtClean="0"/>
              <a:t>The most recently arriving job preempts the job</a:t>
            </a:r>
          </a:p>
          <a:p>
            <a:pPr lvl="1"/>
            <a:r>
              <a:rPr lang="en-US" dirty="0" smtClean="0"/>
              <a:t>That job is served to completion, unless preempted itself</a:t>
            </a:r>
          </a:p>
          <a:p>
            <a:r>
              <a:rPr lang="en-US" dirty="0" smtClean="0"/>
              <a:t>Time Slicing or Round Robin</a:t>
            </a:r>
          </a:p>
          <a:p>
            <a:pPr lvl="1"/>
            <a:r>
              <a:rPr lang="en-US" dirty="0" smtClean="0"/>
              <a:t>Each job is given a fixed period of time before it is interrupted and switches to another job in the queue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8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Utilization Law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These laws are helpful for:</a:t>
                </a:r>
              </a:p>
              <a:p>
                <a:pPr lvl="1"/>
                <a:r>
                  <a:rPr lang="en-US" dirty="0" smtClean="0"/>
                  <a:t>Determining if your measurements are sane</a:t>
                </a:r>
              </a:p>
              <a:p>
                <a:pPr lvl="1"/>
                <a:r>
                  <a:rPr lang="en-US" dirty="0" smtClean="0"/>
                  <a:t>Examining how each your metrics relate to each other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Utilization Law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: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𝑋𝑆</m:t>
                    </m:r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 smtClean="0"/>
                  <a:t>Utilization is the product of throughput and mean service time</a:t>
                </a:r>
              </a:p>
              <a:p>
                <a:pPr lvl="1"/>
                <a:r>
                  <a:rPr lang="en-US" dirty="0" smtClean="0"/>
                  <a:t>This is true </a:t>
                </a:r>
                <a:r>
                  <a:rPr lang="en-US" i="1" dirty="0" smtClean="0"/>
                  <a:t>regardless</a:t>
                </a:r>
                <a:r>
                  <a:rPr lang="en-US" dirty="0" smtClean="0"/>
                  <a:t> of your queuing discipline</a:t>
                </a:r>
              </a:p>
              <a:p>
                <a:pPr lvl="1"/>
                <a:r>
                  <a:rPr lang="en-US" dirty="0" smtClean="0"/>
                  <a:t>e.g. Coffee Shop</a:t>
                </a:r>
                <a:br>
                  <a:rPr lang="en-US" dirty="0" smtClean="0"/>
                </a:br>
                <a:r>
                  <a:rPr lang="en-US" dirty="0" smtClean="0"/>
                  <a:t>S = 2 m/c, “</a:t>
                </a:r>
                <a:r>
                  <a:rPr lang="en-US" dirty="0"/>
                  <a:t>e.g. “We take 2 minutes for every customer</a:t>
                </a:r>
                <a:r>
                  <a:rPr lang="en-US" dirty="0" smtClean="0"/>
                  <a:t>”</a:t>
                </a:r>
                <a:br>
                  <a:rPr lang="en-US" dirty="0" smtClean="0"/>
                </a:br>
                <a:r>
                  <a:rPr lang="en-US" dirty="0" smtClean="0"/>
                  <a:t>X </a:t>
                </a:r>
                <a:r>
                  <a:rPr lang="en-US" dirty="0"/>
                  <a:t>= </a:t>
                </a:r>
                <a:r>
                  <a:rPr lang="en-US" dirty="0" smtClean="0"/>
                  <a:t>1/4 </a:t>
                </a:r>
                <a:r>
                  <a:rPr lang="en-US" dirty="0"/>
                  <a:t>c/m, “We </a:t>
                </a:r>
                <a:r>
                  <a:rPr lang="en-US" dirty="0" smtClean="0"/>
                  <a:t>get 1 </a:t>
                </a:r>
                <a:r>
                  <a:rPr lang="en-US" dirty="0"/>
                  <a:t>customers every </a:t>
                </a:r>
                <a:r>
                  <a:rPr lang="en-US" dirty="0" smtClean="0"/>
                  <a:t>4 minutes”</a:t>
                </a:r>
                <a:br>
                  <a:rPr lang="en-US" dirty="0" smtClean="0"/>
                </a:br>
                <a:r>
                  <a:rPr lang="en-US" dirty="0" smtClean="0"/>
                  <a:t>U = 50%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62" t="-2047" r="-1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3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Utilization Law </a:t>
            </a:r>
            <a:r>
              <a:rPr lang="en-US" dirty="0" err="1" smtClean="0"/>
              <a:t>eg’s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en-US" dirty="0" smtClean="0"/>
              <a:t>Processors</a:t>
            </a:r>
          </a:p>
          <a:p>
            <a:pPr lvl="1"/>
            <a:r>
              <a:rPr lang="en-US" dirty="0" smtClean="0"/>
              <a:t>Mean service </a:t>
            </a:r>
            <a:r>
              <a:rPr lang="en-US" dirty="0"/>
              <a:t>time </a:t>
            </a:r>
            <a:r>
              <a:rPr lang="en-US" dirty="0" smtClean="0"/>
              <a:t>for a job is 10ms</a:t>
            </a:r>
          </a:p>
          <a:p>
            <a:pPr lvl="1"/>
            <a:r>
              <a:rPr lang="en-US" dirty="0" smtClean="0"/>
              <a:t>What is the maximum expected throughput if we want our maximum utilization at 80%?</a:t>
            </a:r>
          </a:p>
          <a:p>
            <a:pPr lvl="1"/>
            <a:r>
              <a:rPr lang="en-US" dirty="0" smtClean="0"/>
              <a:t>X = U/S = 0.8/(10 </a:t>
            </a:r>
            <a:r>
              <a:rPr lang="en-US" dirty="0" err="1" smtClean="0"/>
              <a:t>ms</a:t>
            </a:r>
            <a:r>
              <a:rPr lang="en-US" dirty="0" smtClean="0"/>
              <a:t>/j)= .08 j/</a:t>
            </a:r>
            <a:r>
              <a:rPr lang="en-US" dirty="0" err="1" smtClean="0"/>
              <a:t>ms</a:t>
            </a:r>
            <a:r>
              <a:rPr lang="en-US" dirty="0" smtClean="0"/>
              <a:t> = 8 jobs/sec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6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555</TotalTime>
  <Words>475</Words>
  <Application>Microsoft Office PowerPoint</Application>
  <PresentationFormat>On-screen Show (4:3)</PresentationFormat>
  <Paragraphs>126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Cambria Math</vt:lpstr>
      <vt:lpstr>Franklin Gothic Book</vt:lpstr>
      <vt:lpstr>Crop</vt:lpstr>
      <vt:lpstr>Utilization Law &amp; Little’s Law</vt:lpstr>
      <vt:lpstr>Our analysis thus far</vt:lpstr>
      <vt:lpstr>Arrival Rate &amp; Service Rate</vt:lpstr>
      <vt:lpstr>Traffic Intensity &amp; Utilization</vt:lpstr>
      <vt:lpstr>Throughput &amp; Queue Length</vt:lpstr>
      <vt:lpstr>Response Time &amp; Waiting Time</vt:lpstr>
      <vt:lpstr>Queuing Discipline</vt:lpstr>
      <vt:lpstr>Utilization Law</vt:lpstr>
      <vt:lpstr>More Utilization Law eg’s</vt:lpstr>
      <vt:lpstr>Little’s Law</vt:lpstr>
      <vt:lpstr>Applied to Single Server Systems</vt:lpstr>
      <vt:lpstr>Queue Length of M/M/1 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Performance Engineering: Intro</dc:title>
  <dc:creator>Andy Meneely</dc:creator>
  <cp:lastModifiedBy>Andy Meneely</cp:lastModifiedBy>
  <cp:revision>141</cp:revision>
  <dcterms:created xsi:type="dcterms:W3CDTF">2017-08-28T11:43:38Z</dcterms:created>
  <dcterms:modified xsi:type="dcterms:W3CDTF">2017-10-02T15:36:02Z</dcterms:modified>
</cp:coreProperties>
</file>